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60" r:id="rId4"/>
    <p:sldId id="262" r:id="rId5"/>
    <p:sldId id="261" r:id="rId6"/>
    <p:sldId id="259" r:id="rId7"/>
    <p:sldId id="273" r:id="rId8"/>
    <p:sldId id="274" r:id="rId9"/>
    <p:sldId id="275" r:id="rId10"/>
    <p:sldId id="276" r:id="rId11"/>
    <p:sldId id="277" r:id="rId12"/>
    <p:sldId id="278" r:id="rId13"/>
    <p:sldId id="265" r:id="rId14"/>
    <p:sldId id="266" r:id="rId15"/>
    <p:sldId id="268" r:id="rId16"/>
    <p:sldId id="281" r:id="rId17"/>
    <p:sldId id="269" r:id="rId18"/>
    <p:sldId id="282" r:id="rId19"/>
    <p:sldId id="271" r:id="rId20"/>
    <p:sldId id="280" r:id="rId21"/>
    <p:sldId id="283" r:id="rId22"/>
    <p:sldId id="284" r:id="rId23"/>
    <p:sldId id="279" r:id="rId24"/>
    <p:sldId id="285" r:id="rId25"/>
    <p:sldId id="286" r:id="rId26"/>
    <p:sldId id="287" r:id="rId27"/>
    <p:sldId id="288" r:id="rId28"/>
    <p:sldId id="257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00CC"/>
    <a:srgbClr val="11B3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AAABE7D-10BC-42C7-8BA4-D25533FAE6B3}" type="datetimeFigureOut">
              <a:rPr lang="ru-RU" smtClean="0"/>
              <a:pPr/>
              <a:t>13.04.2021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9CA524-2D57-42F0-90AC-4564D734A32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securitylab.ru/software/301944.php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curitylab.ru/upload/iblock/51021c813e17e48872b639aa8a055600.png" TargetMode="External"/><Relationship Id="rId2" Type="http://schemas.openxmlformats.org/officeDocument/2006/relationships/hyperlink" Target="http://soft.mail.ru/program_page.php?grp=538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soft.mail.ru/program_page.php?grp=47967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ecuritylab.ru/software/240522.ph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securitylab.ru/software/273998.php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60;&#1077;&#1076;&#1077;&#1088;&#1072;&#1083;&#1100;&#1085;&#1099;&#1081;%20&#1079;&#1072;&#1082;&#1086;&#1085;%20&#1056;&#1086;&#1089;&#1089;&#1080;&#1081;&#1089;&#1082;&#1086;&#1081;%20&#1060;&#1077;&#1076;&#1077;&#1088;&#1072;&#1094;&#1080;&#1080;%20&#1086;&#1090;%2029%20&#1076;&#1077;&#1082;&#1072;&#1073;&#1088;&#1103;%202010%20&#1075;.docx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352928" cy="4176464"/>
          </a:xfrm>
        </p:spPr>
        <p:txBody>
          <a:bodyPr/>
          <a:lstStyle/>
          <a:p>
            <a:pPr algn="r"/>
            <a:r>
              <a:rPr lang="ru-RU" sz="5400" i="1" dirty="0" smtClean="0">
                <a:solidFill>
                  <a:srgbClr val="C00000"/>
                </a:solidFill>
              </a:rPr>
              <a:t>БЕЗОПАСНОСТЬ </a:t>
            </a:r>
            <a:r>
              <a:rPr lang="ru-RU" sz="5400" i="1" dirty="0">
                <a:solidFill>
                  <a:srgbClr val="C00000"/>
                </a:solidFill>
              </a:rPr>
              <a:t>ДЕТЕЙ  В </a:t>
            </a:r>
            <a:r>
              <a:rPr lang="ru-RU" sz="5400" i="1" dirty="0" smtClean="0">
                <a:solidFill>
                  <a:srgbClr val="C00000"/>
                </a:solidFill>
              </a:rPr>
              <a:t>ИНТЕРНЕТЕ</a:t>
            </a:r>
          </a:p>
          <a:p>
            <a:pPr algn="r"/>
            <a:endParaRPr lang="ru-RU" sz="2000" i="1" dirty="0" smtClean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24936" cy="1470025"/>
          </a:xfrm>
        </p:spPr>
        <p:txBody>
          <a:bodyPr/>
          <a:lstStyle/>
          <a:p>
            <a:pPr marL="182880" indent="0">
              <a:buNone/>
            </a:pPr>
            <a:r>
              <a:rPr lang="ru-RU" sz="4800" b="1" i="1" dirty="0" smtClean="0">
                <a:solidFill>
                  <a:srgbClr val="0070C0"/>
                </a:solidFill>
              </a:rPr>
              <a:t>Родительское собрание</a:t>
            </a:r>
            <a:endParaRPr lang="ru-RU" sz="4800" b="1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88180"/>
            <a:ext cx="2736304" cy="412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823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25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 fontScale="85000" lnSpcReduction="2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Сайты </a:t>
            </a:r>
            <a:r>
              <a:rPr lang="ru-RU" sz="2800" b="1" i="1" u="sng" dirty="0">
                <a:solidFill>
                  <a:srgbClr val="CC00CC"/>
                </a:solidFill>
              </a:rPr>
              <a:t>знакомств, социальные сети, блоги и чаты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algn="just" fontAlgn="t">
              <a:buNone/>
            </a:pPr>
            <a:r>
              <a:rPr lang="ru-RU" sz="2800" b="1" dirty="0">
                <a:solidFill>
                  <a:srgbClr val="FF3300"/>
                </a:solidFill>
              </a:rPr>
              <a:t>К сожалению уже было много случаев, когда педофилы выдавали себя за одного из детей или выдуманных персонажей, чтобы войти к ним в доверие и завести пошлые или открыто сексуальные беседы с ними или даже договориться о личной встрече.</a:t>
            </a:r>
          </a:p>
          <a:p>
            <a:pPr marL="45720" indent="0" algn="just" fontAlgn="t">
              <a:buNone/>
            </a:pP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63" y="3284984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29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2808312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Секты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Виртуальный собеседник не схватит за руку, но ему вполне по силам “проникнуть в мысли” и повлиять на взгляды на мир</a:t>
            </a:r>
            <a:r>
              <a:rPr lang="ru-RU" sz="2800" i="1" dirty="0" smtClean="0">
                <a:solidFill>
                  <a:srgbClr val="FF0000"/>
                </a:solidFill>
              </a:rPr>
              <a:t>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52936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4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 lnSpcReduction="10000"/>
          </a:bodyPr>
          <a:lstStyle/>
          <a:p>
            <a:pPr marL="45720" indent="0" algn="ctr" fontAlgn="t">
              <a:buNone/>
            </a:pPr>
            <a:r>
              <a:rPr lang="ru-RU" sz="2800" b="1" i="1" u="sng" dirty="0" smtClean="0">
                <a:solidFill>
                  <a:srgbClr val="CC00CC"/>
                </a:solidFill>
              </a:rPr>
              <a:t>Экстремизм</a:t>
            </a:r>
            <a:r>
              <a:rPr lang="ru-RU" sz="2800" b="1" i="1" u="sng" dirty="0">
                <a:solidFill>
                  <a:srgbClr val="CC00CC"/>
                </a:solidFill>
              </a:rPr>
              <a:t>, национализм, фашизм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Все широкие возможности Интернета используются представителями экстремистских течений для того, чтобы заманить в свои ряды новичков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" y="3356992"/>
            <a:ext cx="2703858" cy="199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880663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</a:rPr>
              <a:t>Интернет - зависимость</a:t>
            </a:r>
            <a:endParaRPr lang="ru-RU" sz="40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340768"/>
            <a:ext cx="9144000" cy="4896544"/>
          </a:xfrm>
        </p:spPr>
        <p:txBody>
          <a:bodyPr>
            <a:noAutofit/>
          </a:bodyPr>
          <a:lstStyle/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Навязчивые бесконечные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путешествия по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Всемирной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паутине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0066"/>
                </a:solidFill>
                <a:latin typeface="Arial"/>
              </a:rPr>
              <a:t>Пристрастие к виртуальному общению и виртуальным знакомствам —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большие объёмы </a:t>
            </a:r>
            <a:r>
              <a:rPr lang="ru-RU" b="1" i="1" kern="0" dirty="0" smtClean="0">
                <a:solidFill>
                  <a:srgbClr val="00B050"/>
                </a:solidFill>
                <a:latin typeface="Arial"/>
              </a:rPr>
              <a:t>переписки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Избыточность </a:t>
            </a:r>
            <a:r>
              <a:rPr lang="ru-RU" b="1" i="1" kern="0" dirty="0">
                <a:solidFill>
                  <a:srgbClr val="00B050"/>
                </a:solidFill>
                <a:latin typeface="Arial"/>
              </a:rPr>
              <a:t>знакомых и друзей в Сети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.</a:t>
            </a: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kern="0" dirty="0">
                <a:solidFill>
                  <a:srgbClr val="00B050"/>
                </a:solidFill>
                <a:latin typeface="Arial"/>
              </a:rPr>
              <a:t>Игровая зависимость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 — навязчивое увлечение компьютерными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играми.</a:t>
            </a:r>
            <a:endParaRPr lang="ru-RU" b="1" kern="0" dirty="0">
              <a:solidFill>
                <a:srgbClr val="000066"/>
              </a:solidFill>
              <a:latin typeface="Arial"/>
            </a:endParaRPr>
          </a:p>
          <a:p>
            <a:pPr marL="609600" lvl="0" indent="-609600" fontAlgn="base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ru-RU" b="1" i="1" kern="0" dirty="0">
                <a:solidFill>
                  <a:srgbClr val="00B050"/>
                </a:solidFill>
                <a:latin typeface="Arial"/>
              </a:rPr>
              <a:t>Пристрастие к просмотру фильмов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 через интернет, когда </a:t>
            </a:r>
            <a:r>
              <a:rPr lang="ru-RU" b="1" kern="0" dirty="0" smtClean="0">
                <a:solidFill>
                  <a:srgbClr val="000066"/>
                </a:solidFill>
                <a:latin typeface="Arial"/>
              </a:rPr>
              <a:t>«больной» </a:t>
            </a:r>
            <a:r>
              <a:rPr lang="ru-RU" b="1" kern="0" dirty="0">
                <a:solidFill>
                  <a:srgbClr val="000066"/>
                </a:solidFill>
                <a:latin typeface="Arial"/>
              </a:rPr>
              <a:t>может провести перед экраном весь день не отрываясь из-за того, что в сети можно посмотреть практически любой фильм или передачу.</a:t>
            </a:r>
          </a:p>
          <a:p>
            <a:pPr marL="4572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48083249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5328592" cy="612068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rgbClr val="132767"/>
                </a:solidFill>
                <a:latin typeface="Arial"/>
              </a:rPr>
              <a:t>Любопытная детская природа может завести их на сайты расистского, дискриминационного, сексуального, насильственного содержания или на сайты, содержащие материалы, побуждающие ребенка к действиям, которые могут поставить под угрозу его психологическое или физическое здоровье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72341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0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6792"/>
            <a:ext cx="8543956" cy="476780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 Ребенку </a:t>
            </a:r>
            <a:r>
              <a:rPr lang="ru-RU" sz="2000" dirty="0">
                <a:solidFill>
                  <a:schemeClr val="tx1"/>
                </a:solidFill>
              </a:rPr>
              <a:t>не следует давать частной информации о себе (фамилию, номер телефона, адрес, номер школы) без разрешения </a:t>
            </a:r>
            <a:r>
              <a:rPr lang="ru-RU" sz="2000" dirty="0" smtClean="0">
                <a:solidFill>
                  <a:schemeClr val="tx1"/>
                </a:solidFill>
              </a:rPr>
              <a:t>родителей.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00306"/>
            <a:ext cx="24646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27784" y="2636912"/>
            <a:ext cx="6373372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Не разрешайте ребенку предоставлять личную информацию через Интернет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7" y="4357694"/>
            <a:ext cx="838417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Ребенку нужно знать, что нельзя через Интернет давать сведения о своем имени, возрасте, номере телефона, номере школы или домашнем адресе, и т.д. Убедитесь, что у него нет доступа к номеру кредитной карты или банковским данным. Научите ребенка использовать прозвища (</a:t>
            </a:r>
            <a:r>
              <a:rPr lang="ru-RU" sz="2000" dirty="0" err="1" smtClean="0"/>
              <a:t>ники</a:t>
            </a:r>
            <a:r>
              <a:rPr lang="ru-RU" sz="2000" dirty="0" smtClean="0"/>
              <a:t>) при общении через Интернет: анонимность - отличный способ защиты. Не выкладывайте фотографии ребенка на </a:t>
            </a:r>
            <a:r>
              <a:rPr lang="ru-RU" sz="2000" dirty="0" err="1" smtClean="0"/>
              <a:t>веб-страницах</a:t>
            </a:r>
            <a:r>
              <a:rPr lang="ru-RU" sz="2000" dirty="0" smtClean="0"/>
              <a:t> или публичных форумах.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2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058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19200"/>
            <a:ext cx="8229600" cy="5105400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endParaRPr lang="ru-RU" sz="1800" dirty="0">
              <a:solidFill>
                <a:schemeClr val="tx1"/>
              </a:solidFill>
            </a:endParaRPr>
          </a:p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следует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открывать </a:t>
            </a:r>
            <a:r>
              <a:rPr lang="ru-RU" sz="2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письма электронной почты, файлы или Web-страницы, полученные от людей, которые не знакомы или не внушают </a:t>
            </a:r>
            <a:r>
              <a:rPr lang="ru-RU" sz="2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доверия.</a:t>
            </a:r>
            <a:endParaRPr lang="ru-RU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699792" y="2863990"/>
            <a:ext cx="6336704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Оградите ребенка от ненадлежащего веб-содержимого.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379" y="4509120"/>
            <a:ext cx="8494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Научите его, как следует поступать при столкновении с подозрительным материалом, расскажите, что не нужно нажимать на ссылки в электронных сообщениях от неизвестных источников, открывать различные вложения. Такие ссылки могут вести на нежелательные сайты, или содержать вирусы, которые заразят Ваш компьютер. Удаляйте с Вашего компьютера следы информации, которую нежелательно обнаружить Вашему ребенку.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811355"/>
      </p:ext>
    </p:extLst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4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4995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03648"/>
            <a:ext cx="8229600" cy="4920952"/>
          </a:xfrm>
          <a:prstGeom prst="rect">
            <a:avLst/>
          </a:prstGeom>
        </p:spPr>
        <p:txBody>
          <a:bodyPr/>
          <a:lstStyle/>
          <a:p>
            <a:pPr marL="45720" lvl="0" indent="0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Встреча </a:t>
            </a:r>
            <a:r>
              <a:rPr lang="ru-RU" sz="2000" dirty="0">
                <a:solidFill>
                  <a:schemeClr val="tx1"/>
                </a:solidFill>
              </a:rPr>
              <a:t>в реальной жизни со знакомыми по Интернет-общению не является очень хорошей идеей, поскольку люди могут быть разными в электронном общении и при реальной встрече, и, если ребенок желает встретиться с ними, родителям следует пойти на первую встречу </a:t>
            </a:r>
            <a:r>
              <a:rPr lang="ru-RU" sz="2000" dirty="0" smtClean="0">
                <a:solidFill>
                  <a:schemeClr val="tx1"/>
                </a:solidFill>
              </a:rPr>
              <a:t>вместе.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071810"/>
            <a:ext cx="192882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143248"/>
            <a:ext cx="614366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Ребенок должен понять, что его виртуальный собеседник может выдавать себя за другого.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653136"/>
            <a:ext cx="81769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Отсутствием возможности видеть и слышать других пользователей легко воспользоваться. И 10-летний друг Вашего ребенка по чату в реальности может оказаться злоумышленником. Поэтому запретите ребенку назначать встречи с виртуальными знакомыми.</a:t>
            </a:r>
            <a:endParaRPr lang="ru-RU" sz="20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Общие правила безопасности при работе в Интернете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78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80920" cy="1143000"/>
          </a:xfrm>
        </p:spPr>
        <p:txBody>
          <a:bodyPr/>
          <a:lstStyle/>
          <a:p>
            <a:pPr marL="0" indent="0">
              <a:buNone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Интернет позволяет вам: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340768"/>
            <a:ext cx="8352928" cy="410445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/>
              <a:t>• </a:t>
            </a:r>
            <a:r>
              <a:rPr lang="ru-RU" sz="2800" dirty="0" smtClean="0"/>
              <a:t>общаться </a:t>
            </a:r>
            <a:r>
              <a:rPr lang="ru-RU" sz="2800" dirty="0"/>
              <a:t>с друзьями, семьей, коллегами;</a:t>
            </a:r>
          </a:p>
          <a:p>
            <a:pPr marL="0" indent="0" algn="just">
              <a:buNone/>
            </a:pPr>
            <a:r>
              <a:rPr lang="ru-RU" sz="2800" dirty="0"/>
              <a:t>•получать доступ к информации и развлечениям;</a:t>
            </a:r>
          </a:p>
          <a:p>
            <a:pPr marL="0" indent="0" algn="just">
              <a:buNone/>
            </a:pPr>
            <a:r>
              <a:rPr lang="ru-RU" sz="2800" dirty="0"/>
              <a:t>•учиться, встречаться </a:t>
            </a:r>
            <a:r>
              <a:rPr lang="ru-RU" sz="2800" dirty="0" smtClean="0"/>
              <a:t>с </a:t>
            </a:r>
            <a:r>
              <a:rPr lang="ru-RU" sz="2800" dirty="0"/>
              <a:t>людьми и узнавать новое.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834190"/>
            <a:ext cx="421640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8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7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75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5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875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  <p:extLst>
      <p:ext uri="{BB962C8B-B14F-4D97-AF65-F5344CB8AC3E}">
        <p14:creationId xmlns:p14="http://schemas.microsoft.com/office/powerpoint/2010/main" val="238902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2767" y="1052736"/>
            <a:ext cx="842493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Интернет вместе с детьми. Поощряйте ваших детей делиться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вами их успехами и неудачами в деле освоения Интернет;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  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детям, что если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что-либо беспокоит их, то им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 следует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 скрывать этого, а поделиться с вами своим беспокойством;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 Составьте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список правил работы детей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помните, что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лучше твердое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«нет», чем неуверенное «да».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ограничения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будут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минимальны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но зато действовать всегда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оговорок.</a:t>
            </a:r>
          </a:p>
          <a:p>
            <a:pPr algn="just"/>
            <a:r>
              <a:rPr lang="ru-RU" sz="2000" dirty="0">
                <a:latin typeface="Times New Roman" pitchFamily="18" charset="0"/>
                <a:ea typeface="Times New Roman"/>
                <a:cs typeface="Times New Roman" pitchFamily="18" charset="0"/>
              </a:rPr>
              <a:t>4</a:t>
            </a: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ребенку, что при общении в чатах, использовании программ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мгновенного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обмена сообщениями (типа ICQ,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Microsoft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Messenger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 т.д.),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использовании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он-</a:t>
            </a:r>
            <a:r>
              <a:rPr lang="ru-RU" sz="2000" dirty="0" err="1">
                <a:latin typeface="Times New Roman"/>
                <a:ea typeface="Times New Roman"/>
                <a:cs typeface="Times New Roman"/>
              </a:rPr>
              <a:t>лайн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 игр и других ситуациях, требующих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 регистрации, нельзя использовать реальное имя, помогите вашему </a:t>
            </a:r>
          </a:p>
          <a:p>
            <a:pPr algn="just"/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ребенку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выбрать регистрационное имя, не содержащее никакой личной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   информации.</a:t>
            </a: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5</a:t>
            </a:r>
            <a:r>
              <a:rPr lang="ru-RU" sz="2000" dirty="0" smtClean="0">
                <a:latin typeface="Times New Roman"/>
                <a:ea typeface="Times New Roman"/>
              </a:rPr>
              <a:t>. Объясните </a:t>
            </a:r>
            <a:r>
              <a:rPr lang="ru-RU" sz="2000" dirty="0">
                <a:latin typeface="Times New Roman"/>
                <a:ea typeface="Times New Roman"/>
              </a:rPr>
              <a:t>ребенку, что нельзя выдавать свои личные данные, такие как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домашний </a:t>
            </a:r>
            <a:r>
              <a:rPr lang="ru-RU" sz="2000" dirty="0">
                <a:latin typeface="Times New Roman"/>
                <a:ea typeface="Times New Roman"/>
              </a:rPr>
              <a:t>адрес, номер телефона и любую другую личную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информацию</a:t>
            </a:r>
            <a:r>
              <a:rPr lang="ru-RU" sz="2000" dirty="0">
                <a:latin typeface="Times New Roman"/>
                <a:ea typeface="Times New Roman"/>
              </a:rPr>
              <a:t>, например, номер школы, класс, любимое место прогулки, </a:t>
            </a:r>
            <a:endParaRPr lang="ru-RU" sz="2000" dirty="0" smtClean="0">
              <a:latin typeface="Times New Roman"/>
              <a:ea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dirty="0" smtClean="0">
                <a:latin typeface="Times New Roman"/>
                <a:ea typeface="Times New Roman"/>
              </a:rPr>
              <a:t>   время </a:t>
            </a:r>
            <a:r>
              <a:rPr lang="ru-RU" sz="2000" dirty="0">
                <a:latin typeface="Times New Roman"/>
                <a:ea typeface="Times New Roman"/>
              </a:rPr>
              <a:t>возвращения домой, место работы отца или матери и </a:t>
            </a:r>
            <a:r>
              <a:rPr lang="ru-RU" sz="2000" dirty="0" err="1">
                <a:latin typeface="Times New Roman"/>
                <a:ea typeface="Times New Roman"/>
              </a:rPr>
              <a:t>т.д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>
              <a:buFont typeface="Wingdings" pitchFamily="2" charset="2"/>
              <a:buChar char="Ø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40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170" y="980728"/>
            <a:ext cx="8655317" cy="512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6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Объясните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своему ребенку, что  как и в реальной жизни 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 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нет разницы между неправильными и правильными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 поступками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Научите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ваших детей уважать собеседников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Убедитесь, что они понимают, что правила хорошего тона действуют одинаково в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 в реальной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жизни;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Скажите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им, что никогда не стоит встречаться с друзьями из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Интернета.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Ведь люди могут оказаться совсем не теми, за кого себя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выдают;</a:t>
            </a:r>
            <a:endParaRPr lang="ru-RU" sz="2000" dirty="0" smtClean="0">
              <a:latin typeface="Calibri"/>
              <a:ea typeface="Times New Roman"/>
              <a:cs typeface="Times New Roman"/>
            </a:endParaRPr>
          </a:p>
          <a:p>
            <a:pPr marL="457200" lvl="0" indent="-457200" algn="just">
              <a:lnSpc>
                <a:spcPct val="115000"/>
              </a:lnSpc>
              <a:spcAft>
                <a:spcPts val="0"/>
              </a:spcAft>
              <a:buAutoNum type="arabicPeriod" startAt="7"/>
              <a:tabLst>
                <a:tab pos="457200" algn="l"/>
              </a:tabLs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что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далеко не все, что можно увидеть в Интернете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–      правда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При сомнениях, пусть лучше уточнит 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вас.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подключением 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Интернету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 находиться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общей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комнате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Приучите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себя знакомиться с сайтами, которые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посещают ваши дети.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12. Используйте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современные программы, которые предоставляют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возможность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фильтрации содержимого сайтов,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контролировать    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места посещения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деятельность там.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2767" y="260648"/>
            <a:ext cx="8496944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Рекомендации родителям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3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530" y="188640"/>
            <a:ext cx="736588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9200"/>
            <a:ext cx="8640960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Power Spy 2008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http://www.securitylab.ru/software/301944.php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0658" name="Picture 2" descr="SNAG-0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39386"/>
            <a:ext cx="4575599" cy="3785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14942" y="2928934"/>
            <a:ext cx="36775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Программу удобно использовать, чтобы узнать, чем заняты дети в отсутствие родителей.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86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12718" y="1124744"/>
            <a:ext cx="8548412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iProtectYou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Pro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http://soft.mail.ru/program_page.php?grp=5382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71682" name="Picture 2" descr="51021c813e17e48872b639aa8a055600">
            <a:hlinkClick r:id="rId3" tooltip="&quot;iProtectYou Pro &quot;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4546388" cy="3600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32040" y="3000371"/>
            <a:ext cx="392909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Программа-фильтр интернета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позволяет родителям </a:t>
            </a:r>
            <a:r>
              <a:rPr lang="ru-RU" sz="2000" dirty="0" smtClean="0"/>
              <a:t>ограничивать  </a:t>
            </a:r>
            <a:r>
              <a:rPr lang="ru-RU" sz="2000" dirty="0"/>
              <a:t>по разным параметрам сайты, </a:t>
            </a:r>
            <a:endParaRPr lang="ru-RU" sz="2000" dirty="0" smtClean="0"/>
          </a:p>
          <a:p>
            <a:r>
              <a:rPr lang="ru-RU" sz="2000" dirty="0" smtClean="0"/>
              <a:t>просматриваемые </a:t>
            </a:r>
            <a:r>
              <a:rPr lang="ru-RU" sz="2000" dirty="0"/>
              <a:t>детьми. 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216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20" y="1214422"/>
            <a:ext cx="8750776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</a:rPr>
              <a:t>KidsControl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dirty="0">
                <a:solidFill>
                  <a:schemeClr val="tx1"/>
                </a:solidFill>
                <a:hlinkClick r:id="rId2"/>
              </a:rPr>
              <a:t>http://soft.mail.ru/program_page.php?grp=47967</a:t>
            </a:r>
            <a:r>
              <a:rPr lang="en-US" sz="2800" b="1" dirty="0">
                <a:solidFill>
                  <a:schemeClr val="tx1"/>
                </a:solidFill>
              </a:rPr>
              <a:t>)</a:t>
            </a:r>
            <a:endParaRPr lang="ru-RU" sz="2800" dirty="0">
              <a:solidFill>
                <a:schemeClr val="tx1"/>
              </a:solidFill>
            </a:endParaRPr>
          </a:p>
          <a:p>
            <a:pPr marL="45720" indent="0">
              <a:buNone/>
            </a:pPr>
            <a:endParaRPr lang="ru-RU" sz="2800" dirty="0"/>
          </a:p>
        </p:txBody>
      </p:sp>
      <p:pic>
        <p:nvPicPr>
          <p:cNvPr id="95234" name="Picture 2" descr="SNAG-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564904"/>
            <a:ext cx="520065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86446" y="3143248"/>
            <a:ext cx="27860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Предназначение </a:t>
            </a:r>
            <a:r>
              <a:rPr lang="ru-RU" sz="2400" dirty="0" err="1"/>
              <a:t>KidsControl</a:t>
            </a:r>
            <a:r>
              <a:rPr lang="ru-RU" sz="2400" dirty="0"/>
              <a:t> – контроль времени, которое ребенок проводит в интернете.</a:t>
            </a:r>
          </a:p>
          <a:p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50530" y="188640"/>
            <a:ext cx="7365886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mtClean="0"/>
              <a:t>Программы-фильтры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7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214422"/>
            <a:ext cx="8692428" cy="5105400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en-US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CYBERsitter</a:t>
            </a:r>
            <a:r>
              <a:rPr lang="en-US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http://www.securitylab.ru/software/240522.php</a:t>
            </a:r>
            <a:r>
              <a:rPr lang="en-US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6258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82372"/>
            <a:ext cx="4482397" cy="116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60032" y="3214686"/>
            <a:ext cx="396044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CYBERSitter</a:t>
            </a:r>
            <a:r>
              <a:rPr lang="ru-RU" sz="2400" dirty="0"/>
              <a:t> дает взрослым возможность ограничивать доступ детей к нежелательным ресурсам в </a:t>
            </a:r>
            <a:r>
              <a:rPr lang="ru-RU" sz="2400" dirty="0" err="1"/>
              <a:t>Internet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27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Программы-фильтры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14282" y="1214422"/>
            <a:ext cx="8750206" cy="4014778"/>
          </a:xfrm>
          <a:prstGeom prst="rect">
            <a:avLst/>
          </a:prstGeom>
        </p:spPr>
        <p:txBody>
          <a:bodyPr/>
          <a:lstStyle/>
          <a:p>
            <a:pPr marL="45720" indent="0">
              <a:buNone/>
            </a:pPr>
            <a:r>
              <a:rPr lang="ru-RU" sz="4000" b="1" i="1" dirty="0" err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КиберМама</a:t>
            </a:r>
            <a:r>
              <a:rPr lang="ru-RU" sz="4000" b="1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1.0b </a:t>
            </a:r>
            <a:r>
              <a:rPr lang="ru-RU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http://www.securitylab.ru/software/273998.php</a:t>
            </a:r>
            <a:r>
              <a:rPr lang="ru-RU" sz="28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ru-RU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endParaRPr lang="ru-RU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pic>
        <p:nvPicPr>
          <p:cNvPr id="97282" name="Picture 2" descr="SNAG-0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00372"/>
            <a:ext cx="47693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5816" y="2678542"/>
            <a:ext cx="381642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КиберМама</a:t>
            </a:r>
            <a:r>
              <a:rPr lang="ru-RU" sz="1600" dirty="0"/>
              <a:t> проследит за временем работы, предупредит ребенка о том, что скоро ему нужно будет отдохнуть и приостановит работу компьютера, когда заданное вами время истечет.</a:t>
            </a:r>
          </a:p>
          <a:p>
            <a:r>
              <a:rPr lang="ru-RU" sz="1600" dirty="0" err="1"/>
              <a:t>КиберМама</a:t>
            </a:r>
            <a:r>
              <a:rPr lang="ru-RU" sz="1600" dirty="0"/>
              <a:t> поддерживает следующие возможности: </a:t>
            </a:r>
          </a:p>
          <a:p>
            <a:r>
              <a:rPr lang="en-US" sz="1600" dirty="0" smtClean="0"/>
              <a:t>- </a:t>
            </a:r>
            <a:r>
              <a:rPr lang="ru-RU" sz="1600" dirty="0" smtClean="0"/>
              <a:t>Ограничение </a:t>
            </a:r>
            <a:r>
              <a:rPr lang="ru-RU" sz="1600" dirty="0"/>
              <a:t>по суммарному времени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перерывов в работе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Поддержка </a:t>
            </a:r>
            <a:r>
              <a:rPr lang="ru-RU" sz="1600" dirty="0"/>
              <a:t>разрешенных интервалов работы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интернета </a:t>
            </a:r>
          </a:p>
          <a:p>
            <a:pPr lvl="0"/>
            <a:r>
              <a:rPr lang="en-US" sz="1600" dirty="0" smtClean="0"/>
              <a:t>- </a:t>
            </a:r>
            <a:r>
              <a:rPr lang="ru-RU" sz="1600" dirty="0" smtClean="0"/>
              <a:t>Возможность </a:t>
            </a:r>
            <a:r>
              <a:rPr lang="ru-RU" sz="1600" dirty="0"/>
              <a:t>запрета игр/программ </a:t>
            </a:r>
          </a:p>
          <a:p>
            <a:r>
              <a:rPr lang="en-US" sz="1600" b="1" dirty="0"/>
              <a:t> 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84727393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27584" y="332656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dirty="0"/>
              <a:t>И в заключении…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539552" y="1340768"/>
            <a:ext cx="7992888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Надеюсь, что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предоставленная информация, помогающая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узнать об опасностях в Интернете и о том, как им противостоять будет в дальнейшем 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полезн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вам и вашим детям!</a:t>
            </a:r>
          </a:p>
          <a:p>
            <a:pPr marL="45720" indent="0">
              <a:buNone/>
            </a:pPr>
            <a:endParaRPr lang="ru-RU" sz="6600" dirty="0"/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-14808" y="5157192"/>
            <a:ext cx="8964487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6000" b="1" dirty="0" smtClean="0">
                <a:solidFill>
                  <a:srgbClr val="11B3E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  <a:p>
            <a:pPr marL="45720" indent="0">
              <a:buNone/>
            </a:pP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439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4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9672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38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" decel="50000" autoRev="1" fill="hold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221536"/>
            <a:ext cx="5256584" cy="360657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496944" cy="56166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Интернет 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является прекрасным источником для новых знаний, помогает в учебе, занимает досуг. Но в то же время, 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Сеть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таит в себе много опасностей. </a:t>
            </a:r>
            <a:r>
              <a:rPr lang="ru-RU" sz="26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 нужно поговорить с детьми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объяснить, что могут возникать различные неприятные ситуации и то, как из них лучшим образом выходить. 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Помните, что безопасность ваших детей в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Интернете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90%</a:t>
            </a:r>
            <a:r>
              <a:rPr lang="ru-RU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зависит от  вас.</a:t>
            </a:r>
            <a:endParaRPr lang="ru-RU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67083"/>
      </p:ext>
    </p:extLst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96944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200" i="1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Федеральный закон № 436-ФЗ</a:t>
            </a:r>
            <a:endParaRPr lang="ru-RU" sz="4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412776"/>
            <a:ext cx="6516216" cy="5184576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 </a:t>
            </a:r>
            <a:r>
              <a:rPr lang="ru-RU" sz="2400" b="1" i="1" kern="0" dirty="0" smtClean="0">
                <a:solidFill>
                  <a:srgbClr val="92D050"/>
                </a:solidFill>
                <a:latin typeface="Arial"/>
              </a:rPr>
              <a:t>   «О </a:t>
            </a:r>
            <a:r>
              <a:rPr lang="ru-RU" sz="2400" b="1" i="1" kern="0" dirty="0">
                <a:solidFill>
                  <a:srgbClr val="92D050"/>
                </a:solidFill>
                <a:latin typeface="Arial"/>
              </a:rPr>
              <a:t>защите детей от информации, причиняющей вред их здоровью и развитию»</a:t>
            </a:r>
            <a:r>
              <a:rPr lang="ru-RU" sz="2400" kern="0" dirty="0">
                <a:solidFill>
                  <a:srgbClr val="92D050"/>
                </a:solidFill>
                <a:latin typeface="Arial"/>
              </a:rPr>
              <a:t>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kern="0" dirty="0">
                <a:solidFill>
                  <a:srgbClr val="000000"/>
                </a:solidFill>
                <a:latin typeface="Arial"/>
              </a:rPr>
              <a:t>	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Устанавливает правила </a:t>
            </a:r>
            <a:r>
              <a:rPr lang="ru-RU" sz="2400" b="1" kern="0" dirty="0" err="1">
                <a:solidFill>
                  <a:srgbClr val="000066"/>
                </a:solidFill>
                <a:latin typeface="Arial"/>
              </a:rPr>
              <a:t>медиабезопасности</a:t>
            </a: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 детей при обороте на территории России продукции средств массовой информации, печатной, аудиовизуальной продукции на любых видах носителей, программ для ЭВМ и баз данных, а также информации, размещаемой в информационно-телекоммуникационных сетях и сетях подвижной радиотелефонной связи.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840051"/>
            <a:ext cx="2405745" cy="240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3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453" y="548680"/>
            <a:ext cx="8964488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Информационная безопасность детей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556792"/>
            <a:ext cx="5688632" cy="4824536"/>
          </a:xfrm>
        </p:spPr>
        <p:txBody>
          <a:bodyPr>
            <a:normAutofit/>
          </a:bodyPr>
          <a:lstStyle/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это состояние защищенности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детей, при котором отсутствует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риск, связанный с причинением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информацией, в том числе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распространяемой в сети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Интернет, вреда их здоровью,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физическому, психическому,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духовному и нравственному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b="1" kern="0" dirty="0">
                <a:solidFill>
                  <a:srgbClr val="000066"/>
                </a:solidFill>
                <a:latin typeface="Arial"/>
              </a:rPr>
              <a:t>развитию</a:t>
            </a:r>
            <a:r>
              <a:rPr lang="ru-RU" sz="2400" kern="0" dirty="0">
                <a:solidFill>
                  <a:srgbClr val="000066"/>
                </a:solidFill>
                <a:latin typeface="Arial"/>
              </a:rPr>
              <a:t>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(Федеральный закон от 29.12.2010 №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436-ФЗ "О защите детей от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информации, причиняющей вред их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ru-RU" sz="2400" i="1" kern="0" dirty="0">
                <a:solidFill>
                  <a:schemeClr val="accent6">
                    <a:lumMod val="75000"/>
                  </a:schemeClr>
                </a:solidFill>
                <a:latin typeface="Arial"/>
                <a:hlinkClick r:id="rId2" action="ppaction://hlinkfile"/>
              </a:rPr>
              <a:t>здоровью и развитию"). </a:t>
            </a:r>
            <a:endParaRPr lang="ru-RU" sz="2400" i="1" kern="0" dirty="0">
              <a:solidFill>
                <a:schemeClr val="accent6">
                  <a:lumMod val="75000"/>
                </a:schemeClr>
              </a:solidFill>
              <a:latin typeface="Arial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6072"/>
            <a:ext cx="3096344" cy="31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123728" y="1916832"/>
            <a:ext cx="6840760" cy="4410824"/>
          </a:xfrm>
        </p:spPr>
        <p:txBody>
          <a:bodyPr>
            <a:normAutofit/>
          </a:bodyPr>
          <a:lstStyle/>
          <a:p>
            <a:pPr marL="0" lvl="0" indent="0">
              <a:spcAft>
                <a:spcPts val="0"/>
              </a:spcAft>
              <a:buClrTx/>
              <a:buSzTx/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45720" indent="0">
              <a:buNone/>
            </a:pPr>
            <a:r>
              <a:rPr lang="ru-RU" sz="3200" b="1" i="1" dirty="0">
                <a:solidFill>
                  <a:srgbClr val="FF0000"/>
                </a:solidFill>
              </a:rPr>
              <a:t>Даже случайный клик по всплывшему баннеру или переход по ссылке может привести на сайт с опасным содержимым!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62931"/>
            <a:ext cx="1352838" cy="123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5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/>
          <a:lstStyle/>
          <a:p>
            <a:pPr marL="45720" indent="0" fontAlgn="t">
              <a:buNone/>
            </a:pPr>
            <a:r>
              <a:rPr lang="ru-RU" sz="2800" b="1" i="1" dirty="0">
                <a:solidFill>
                  <a:srgbClr val="CC00CC"/>
                </a:solidFill>
              </a:rPr>
              <a:t> </a:t>
            </a:r>
            <a:r>
              <a:rPr lang="ru-RU" sz="2800" b="1" i="1" dirty="0" smtClean="0">
                <a:solidFill>
                  <a:srgbClr val="CC00CC"/>
                </a:solidFill>
              </a:rPr>
              <a:t>      </a:t>
            </a:r>
            <a:r>
              <a:rPr lang="ru-RU" sz="2800" b="1" i="1" u="sng" dirty="0" smtClean="0">
                <a:solidFill>
                  <a:srgbClr val="CC00CC"/>
                </a:solidFill>
              </a:rPr>
              <a:t>Порнография</a:t>
            </a:r>
            <a:endParaRPr lang="ru-RU" sz="2800" b="1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Опасна избыточной информацией и грубым, часто извращенным, натурализмом. Мешает развитию естественных эмоциональных привязанностей.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0" y="2924944"/>
            <a:ext cx="2563591" cy="189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41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Депрессивные молодежные течения</a:t>
            </a: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Ребенок может поверить, что </a:t>
            </a:r>
            <a:r>
              <a:rPr lang="ru-RU" sz="2800" b="1" dirty="0">
                <a:solidFill>
                  <a:srgbClr val="FF0000"/>
                </a:solidFill>
              </a:rPr>
              <a:t>шрамы</a:t>
            </a:r>
            <a:r>
              <a:rPr lang="ru-RU" sz="2800" i="1" dirty="0">
                <a:solidFill>
                  <a:srgbClr val="FF0000"/>
                </a:solidFill>
              </a:rPr>
              <a:t> – лучшее украшение, а </a:t>
            </a:r>
            <a:r>
              <a:rPr lang="ru-RU" sz="2800" b="1" dirty="0">
                <a:solidFill>
                  <a:srgbClr val="FF0000"/>
                </a:solidFill>
              </a:rPr>
              <a:t>суицид</a:t>
            </a:r>
            <a:r>
              <a:rPr lang="ru-RU" sz="2800" i="1" dirty="0">
                <a:solidFill>
                  <a:srgbClr val="FF0000"/>
                </a:solidFill>
              </a:rPr>
              <a:t> – всего лишь способ избавления от проблем</a:t>
            </a:r>
          </a:p>
          <a:p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80928"/>
            <a:ext cx="2630410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2276872"/>
            <a:ext cx="6120680" cy="3474720"/>
          </a:xfrm>
        </p:spPr>
        <p:txBody>
          <a:bodyPr>
            <a:normAutofit/>
          </a:bodyPr>
          <a:lstStyle/>
          <a:p>
            <a:pPr marL="45720" indent="0" algn="ctr" fontAlgn="t">
              <a:buNone/>
            </a:pPr>
            <a:r>
              <a:rPr lang="ru-RU" sz="2800" b="1" i="1" u="sng" dirty="0">
                <a:solidFill>
                  <a:srgbClr val="CC00CC"/>
                </a:solidFill>
              </a:rPr>
              <a:t>Наркотики</a:t>
            </a:r>
            <a:endParaRPr lang="ru-RU" sz="2800" i="1" u="sng" dirty="0">
              <a:solidFill>
                <a:srgbClr val="CC00CC"/>
              </a:solidFill>
            </a:endParaRPr>
          </a:p>
          <a:p>
            <a:pPr marL="45720" indent="0" fontAlgn="t">
              <a:buNone/>
            </a:pPr>
            <a:r>
              <a:rPr lang="ru-RU" sz="2800" i="1" dirty="0">
                <a:solidFill>
                  <a:srgbClr val="FF0000"/>
                </a:solidFill>
              </a:rPr>
              <a:t>Интернет пестрит новостями о “пользе” употребления марихуаны, рецептами и советами изготовления “зелья</a:t>
            </a:r>
            <a:r>
              <a:rPr lang="ru-RU" sz="2800" i="1" dirty="0" smtClean="0">
                <a:solidFill>
                  <a:srgbClr val="FF0000"/>
                </a:solidFill>
              </a:rPr>
              <a:t>”.</a:t>
            </a:r>
            <a:endParaRPr lang="ru-RU" sz="2800" i="1" dirty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79512" y="329136"/>
            <a:ext cx="8640960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3600" i="1" dirty="0" smtClean="0">
                <a:solidFill>
                  <a:schemeClr val="accent1">
                    <a:lumMod val="75000"/>
                  </a:schemeClr>
                </a:solidFill>
              </a:rPr>
              <a:t>Угрозы, подстерегающие ребенка в Глобальной сети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48880"/>
            <a:ext cx="2798419" cy="206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750</TotalTime>
  <Words>1182</Words>
  <Application>Microsoft Office PowerPoint</Application>
  <PresentationFormat>Экран (4:3)</PresentationFormat>
  <Paragraphs>122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Times New Roman</vt:lpstr>
      <vt:lpstr>Trebuchet MS</vt:lpstr>
      <vt:lpstr>Wingdings</vt:lpstr>
      <vt:lpstr>Воздушный поток</vt:lpstr>
      <vt:lpstr>Родительское собрание</vt:lpstr>
      <vt:lpstr>Интернет позволяет вам:</vt:lpstr>
      <vt:lpstr>Презентация PowerPoint</vt:lpstr>
      <vt:lpstr>Федеральный закон № 436-ФЗ</vt:lpstr>
      <vt:lpstr>Информационная безопасность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Интернет - зависимость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Программы-фильтры</vt:lpstr>
      <vt:lpstr>Презентация PowerPoint</vt:lpstr>
      <vt:lpstr>Презентация PowerPoint</vt:lpstr>
      <vt:lpstr>Программы-фильтры</vt:lpstr>
      <vt:lpstr>Программы-фильтры</vt:lpstr>
      <vt:lpstr>И в заключении…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</dc:title>
  <dc:creator>User</dc:creator>
  <cp:lastModifiedBy>Алёна Викторовна</cp:lastModifiedBy>
  <cp:revision>34</cp:revision>
  <dcterms:created xsi:type="dcterms:W3CDTF">2012-11-16T17:12:02Z</dcterms:created>
  <dcterms:modified xsi:type="dcterms:W3CDTF">2021-04-13T06:02:33Z</dcterms:modified>
</cp:coreProperties>
</file>